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8" r:id="rId4"/>
    <p:sldId id="258" r:id="rId5"/>
    <p:sldId id="279" r:id="rId6"/>
    <p:sldId id="280" r:id="rId7"/>
    <p:sldId id="286" r:id="rId8"/>
    <p:sldId id="281" r:id="rId9"/>
    <p:sldId id="282" r:id="rId10"/>
    <p:sldId id="283" r:id="rId11"/>
    <p:sldId id="28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5D6"/>
    <a:srgbClr val="006600"/>
    <a:srgbClr val="E028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42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EE426C-583C-41E0-9C85-D5A21CDC3785}" type="doc">
      <dgm:prSet loTypeId="urn:microsoft.com/office/officeart/2005/8/layout/equatio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D99D4D-4462-4900-B685-F14519FE0720}">
      <dgm:prSet custT="1"/>
      <dgm:spPr/>
      <dgm:t>
        <a:bodyPr/>
        <a:lstStyle/>
        <a:p>
          <a:pPr algn="ctr" rtl="0"/>
          <a:r>
            <a:rPr lang="nb-NO" sz="2000" dirty="0"/>
            <a:t>Experiment</a:t>
          </a:r>
        </a:p>
        <a:p>
          <a:pPr algn="l" rtl="0"/>
          <a:r>
            <a:rPr lang="nb-NO" sz="1600" dirty="0"/>
            <a:t>(</a:t>
          </a:r>
          <a:r>
            <a:rPr lang="en-US" sz="1600" noProof="0" dirty="0"/>
            <a:t>Expensive</a:t>
          </a:r>
          <a:r>
            <a:rPr lang="nb-NO" sz="1600" dirty="0"/>
            <a:t>~1-2m NOK)</a:t>
          </a:r>
          <a:endParaRPr lang="en-US" sz="1600" dirty="0"/>
        </a:p>
      </dgm:t>
    </dgm:pt>
    <dgm:pt modelId="{4916C5FB-93DF-45ED-8CB3-9FD199185070}" type="parTrans" cxnId="{720F3325-ED2A-46D1-85EA-0F216D8A4DA4}">
      <dgm:prSet/>
      <dgm:spPr/>
      <dgm:t>
        <a:bodyPr/>
        <a:lstStyle/>
        <a:p>
          <a:endParaRPr lang="en-US"/>
        </a:p>
      </dgm:t>
    </dgm:pt>
    <dgm:pt modelId="{E46B1AB8-CAB7-444B-B4B3-BA438AEE5C23}" type="sibTrans" cxnId="{720F3325-ED2A-46D1-85EA-0F216D8A4DA4}">
      <dgm:prSet/>
      <dgm:spPr>
        <a:solidFill>
          <a:schemeClr val="tx1"/>
        </a:solidFill>
      </dgm:spPr>
      <dgm:t>
        <a:bodyPr/>
        <a:lstStyle/>
        <a:p>
          <a:endParaRPr lang="en-US" dirty="0"/>
        </a:p>
      </dgm:t>
    </dgm:pt>
    <dgm:pt modelId="{9565A879-1ABB-4358-995F-9D4B5035437E}">
      <dgm:prSet custT="1"/>
      <dgm:spPr>
        <a:solidFill>
          <a:srgbClr val="000099"/>
        </a:solidFill>
      </dgm:spPr>
      <dgm:t>
        <a:bodyPr/>
        <a:lstStyle/>
        <a:p>
          <a:pPr rtl="0"/>
          <a:r>
            <a:rPr lang="nb-NO" sz="2000" dirty="0"/>
            <a:t>Mechanistic Modeling</a:t>
          </a:r>
          <a:endParaRPr lang="en-US" sz="2000" dirty="0"/>
        </a:p>
      </dgm:t>
    </dgm:pt>
    <dgm:pt modelId="{1BF99543-A1AF-4871-A517-BC3EE2610D42}" type="parTrans" cxnId="{2803C51A-18EC-4C55-9CEA-1C695A886FC1}">
      <dgm:prSet/>
      <dgm:spPr/>
      <dgm:t>
        <a:bodyPr/>
        <a:lstStyle/>
        <a:p>
          <a:endParaRPr lang="en-US"/>
        </a:p>
      </dgm:t>
    </dgm:pt>
    <dgm:pt modelId="{5A257591-5803-43C7-A1DF-A527226F39CC}" type="sibTrans" cxnId="{2803C51A-18EC-4C55-9CEA-1C695A886FC1}">
      <dgm:prSet/>
      <dgm:spPr>
        <a:solidFill>
          <a:schemeClr val="tx1"/>
        </a:solidFill>
      </dgm:spPr>
      <dgm:t>
        <a:bodyPr/>
        <a:lstStyle/>
        <a:p>
          <a:endParaRPr lang="en-US" dirty="0"/>
        </a:p>
      </dgm:t>
    </dgm:pt>
    <dgm:pt modelId="{100C87A7-6BEC-40BB-B1D1-4994C731C68D}">
      <dgm:prSet custT="1"/>
      <dgm:spPr>
        <a:solidFill>
          <a:schemeClr val="bg2">
            <a:lumMod val="50000"/>
          </a:schemeClr>
        </a:solidFill>
      </dgm:spPr>
      <dgm:t>
        <a:bodyPr/>
        <a:lstStyle/>
        <a:p>
          <a:pPr rtl="0"/>
          <a:r>
            <a:rPr lang="en-US" sz="2000" noProof="0" dirty="0"/>
            <a:t>Determine Important Parameters for oil field</a:t>
          </a:r>
        </a:p>
      </dgm:t>
    </dgm:pt>
    <dgm:pt modelId="{CD90DA5D-8D84-4DEE-85D2-DCB5ADD0C322}" type="parTrans" cxnId="{DE6F950B-9EF7-4373-884B-0F7713B22347}">
      <dgm:prSet/>
      <dgm:spPr/>
      <dgm:t>
        <a:bodyPr/>
        <a:lstStyle/>
        <a:p>
          <a:endParaRPr lang="en-US"/>
        </a:p>
      </dgm:t>
    </dgm:pt>
    <dgm:pt modelId="{7DD82CAC-E4E9-4735-94A8-35611CEEEA46}" type="sibTrans" cxnId="{DE6F950B-9EF7-4373-884B-0F7713B22347}">
      <dgm:prSet/>
      <dgm:spPr/>
      <dgm:t>
        <a:bodyPr/>
        <a:lstStyle/>
        <a:p>
          <a:endParaRPr lang="en-US"/>
        </a:p>
      </dgm:t>
    </dgm:pt>
    <dgm:pt modelId="{FA0EFC45-1B5C-45B4-AC72-470DB68471F2}" type="pres">
      <dgm:prSet presAssocID="{B8EE426C-583C-41E0-9C85-D5A21CDC3785}" presName="linearFlow" presStyleCnt="0">
        <dgm:presLayoutVars>
          <dgm:dir/>
          <dgm:resizeHandles val="exact"/>
        </dgm:presLayoutVars>
      </dgm:prSet>
      <dgm:spPr/>
    </dgm:pt>
    <dgm:pt modelId="{A58301F8-36E3-4139-855D-11BE83693758}" type="pres">
      <dgm:prSet presAssocID="{D0D99D4D-4462-4900-B685-F14519FE0720}" presName="node" presStyleLbl="node1" presStyleIdx="0" presStyleCnt="3" custScaleX="130171" custLinFactNeighborY="-1065">
        <dgm:presLayoutVars>
          <dgm:bulletEnabled val="1"/>
        </dgm:presLayoutVars>
      </dgm:prSet>
      <dgm:spPr/>
    </dgm:pt>
    <dgm:pt modelId="{10197FE0-37D0-4D98-B474-4AD0A11F5049}" type="pres">
      <dgm:prSet presAssocID="{E46B1AB8-CAB7-444B-B4B3-BA438AEE5C23}" presName="spacerL" presStyleCnt="0"/>
      <dgm:spPr/>
    </dgm:pt>
    <dgm:pt modelId="{CFB4E456-AC9B-4B86-AFBA-F20BF126203D}" type="pres">
      <dgm:prSet presAssocID="{E46B1AB8-CAB7-444B-B4B3-BA438AEE5C23}" presName="sibTrans" presStyleLbl="sibTrans2D1" presStyleIdx="0" presStyleCnt="2"/>
      <dgm:spPr/>
    </dgm:pt>
    <dgm:pt modelId="{57FE60AB-D442-44A4-BAE0-41791310EA58}" type="pres">
      <dgm:prSet presAssocID="{E46B1AB8-CAB7-444B-B4B3-BA438AEE5C23}" presName="spacerR" presStyleCnt="0"/>
      <dgm:spPr/>
    </dgm:pt>
    <dgm:pt modelId="{61B9C6CE-DF39-4CD2-9146-AC7852D606EC}" type="pres">
      <dgm:prSet presAssocID="{9565A879-1ABB-4358-995F-9D4B5035437E}" presName="node" presStyleLbl="node1" presStyleIdx="1" presStyleCnt="3">
        <dgm:presLayoutVars>
          <dgm:bulletEnabled val="1"/>
        </dgm:presLayoutVars>
      </dgm:prSet>
      <dgm:spPr/>
    </dgm:pt>
    <dgm:pt modelId="{1679A003-9489-4327-8A98-D2C80B5D89B0}" type="pres">
      <dgm:prSet presAssocID="{5A257591-5803-43C7-A1DF-A527226F39CC}" presName="spacerL" presStyleCnt="0"/>
      <dgm:spPr/>
    </dgm:pt>
    <dgm:pt modelId="{53DEBE31-5EDE-4A70-AA1A-E2578356C369}" type="pres">
      <dgm:prSet presAssocID="{5A257591-5803-43C7-A1DF-A527226F39CC}" presName="sibTrans" presStyleLbl="sibTrans2D1" presStyleIdx="1" presStyleCnt="2"/>
      <dgm:spPr/>
    </dgm:pt>
    <dgm:pt modelId="{A04B4C3B-CBC6-445F-A246-7F8BED14D630}" type="pres">
      <dgm:prSet presAssocID="{5A257591-5803-43C7-A1DF-A527226F39CC}" presName="spacerR" presStyleCnt="0"/>
      <dgm:spPr/>
    </dgm:pt>
    <dgm:pt modelId="{AAD8F7D8-F3E1-4CE9-9E42-164300B03877}" type="pres">
      <dgm:prSet presAssocID="{100C87A7-6BEC-40BB-B1D1-4994C731C68D}" presName="node" presStyleLbl="node1" presStyleIdx="2" presStyleCnt="3" custScaleX="127487" custScaleY="117256">
        <dgm:presLayoutVars>
          <dgm:bulletEnabled val="1"/>
        </dgm:presLayoutVars>
      </dgm:prSet>
      <dgm:spPr/>
    </dgm:pt>
  </dgm:ptLst>
  <dgm:cxnLst>
    <dgm:cxn modelId="{DE6F950B-9EF7-4373-884B-0F7713B22347}" srcId="{B8EE426C-583C-41E0-9C85-D5A21CDC3785}" destId="{100C87A7-6BEC-40BB-B1D1-4994C731C68D}" srcOrd="2" destOrd="0" parTransId="{CD90DA5D-8D84-4DEE-85D2-DCB5ADD0C322}" sibTransId="{7DD82CAC-E4E9-4735-94A8-35611CEEEA46}"/>
    <dgm:cxn modelId="{2803C51A-18EC-4C55-9CEA-1C695A886FC1}" srcId="{B8EE426C-583C-41E0-9C85-D5A21CDC3785}" destId="{9565A879-1ABB-4358-995F-9D4B5035437E}" srcOrd="1" destOrd="0" parTransId="{1BF99543-A1AF-4871-A517-BC3EE2610D42}" sibTransId="{5A257591-5803-43C7-A1DF-A527226F39CC}"/>
    <dgm:cxn modelId="{720F3325-ED2A-46D1-85EA-0F216D8A4DA4}" srcId="{B8EE426C-583C-41E0-9C85-D5A21CDC3785}" destId="{D0D99D4D-4462-4900-B685-F14519FE0720}" srcOrd="0" destOrd="0" parTransId="{4916C5FB-93DF-45ED-8CB3-9FD199185070}" sibTransId="{E46B1AB8-CAB7-444B-B4B3-BA438AEE5C23}"/>
    <dgm:cxn modelId="{7456BC69-84F0-43BF-A614-27B558F61D03}" type="presOf" srcId="{D0D99D4D-4462-4900-B685-F14519FE0720}" destId="{A58301F8-36E3-4139-855D-11BE83693758}" srcOrd="0" destOrd="0" presId="urn:microsoft.com/office/officeart/2005/8/layout/equation1"/>
    <dgm:cxn modelId="{C8BD4074-AD62-43BF-B60C-D237B98833C1}" type="presOf" srcId="{B8EE426C-583C-41E0-9C85-D5A21CDC3785}" destId="{FA0EFC45-1B5C-45B4-AC72-470DB68471F2}" srcOrd="0" destOrd="0" presId="urn:microsoft.com/office/officeart/2005/8/layout/equation1"/>
    <dgm:cxn modelId="{CD65FA9B-4CA0-4700-9278-1BEEAFBBF651}" type="presOf" srcId="{9565A879-1ABB-4358-995F-9D4B5035437E}" destId="{61B9C6CE-DF39-4CD2-9146-AC7852D606EC}" srcOrd="0" destOrd="0" presId="urn:microsoft.com/office/officeart/2005/8/layout/equation1"/>
    <dgm:cxn modelId="{262129A6-5A94-4D09-A683-F609D9BD25A8}" type="presOf" srcId="{E46B1AB8-CAB7-444B-B4B3-BA438AEE5C23}" destId="{CFB4E456-AC9B-4B86-AFBA-F20BF126203D}" srcOrd="0" destOrd="0" presId="urn:microsoft.com/office/officeart/2005/8/layout/equation1"/>
    <dgm:cxn modelId="{3F8DAFB2-1BE2-4C78-A3DA-799B0E27F8A9}" type="presOf" srcId="{100C87A7-6BEC-40BB-B1D1-4994C731C68D}" destId="{AAD8F7D8-F3E1-4CE9-9E42-164300B03877}" srcOrd="0" destOrd="0" presId="urn:microsoft.com/office/officeart/2005/8/layout/equation1"/>
    <dgm:cxn modelId="{CB4453EA-4DE0-46F3-899B-6B745CA32293}" type="presOf" srcId="{5A257591-5803-43C7-A1DF-A527226F39CC}" destId="{53DEBE31-5EDE-4A70-AA1A-E2578356C369}" srcOrd="0" destOrd="0" presId="urn:microsoft.com/office/officeart/2005/8/layout/equation1"/>
    <dgm:cxn modelId="{F31634C5-F112-4F97-81A3-10A04E4824D1}" type="presParOf" srcId="{FA0EFC45-1B5C-45B4-AC72-470DB68471F2}" destId="{A58301F8-36E3-4139-855D-11BE83693758}" srcOrd="0" destOrd="0" presId="urn:microsoft.com/office/officeart/2005/8/layout/equation1"/>
    <dgm:cxn modelId="{7C18303A-750A-4791-8CF6-E76FFAFD1E2F}" type="presParOf" srcId="{FA0EFC45-1B5C-45B4-AC72-470DB68471F2}" destId="{10197FE0-37D0-4D98-B474-4AD0A11F5049}" srcOrd="1" destOrd="0" presId="urn:microsoft.com/office/officeart/2005/8/layout/equation1"/>
    <dgm:cxn modelId="{FD4640EA-22C0-4B58-A820-CDCC8B0B80F5}" type="presParOf" srcId="{FA0EFC45-1B5C-45B4-AC72-470DB68471F2}" destId="{CFB4E456-AC9B-4B86-AFBA-F20BF126203D}" srcOrd="2" destOrd="0" presId="urn:microsoft.com/office/officeart/2005/8/layout/equation1"/>
    <dgm:cxn modelId="{06BE5265-AF05-41BF-8F76-FCDE5EC2265C}" type="presParOf" srcId="{FA0EFC45-1B5C-45B4-AC72-470DB68471F2}" destId="{57FE60AB-D442-44A4-BAE0-41791310EA58}" srcOrd="3" destOrd="0" presId="urn:microsoft.com/office/officeart/2005/8/layout/equation1"/>
    <dgm:cxn modelId="{FD6F0764-E8DC-4965-93CD-4D690D66B466}" type="presParOf" srcId="{FA0EFC45-1B5C-45B4-AC72-470DB68471F2}" destId="{61B9C6CE-DF39-4CD2-9146-AC7852D606EC}" srcOrd="4" destOrd="0" presId="urn:microsoft.com/office/officeart/2005/8/layout/equation1"/>
    <dgm:cxn modelId="{85DA2C4E-7655-4C69-8D03-89BA2EA7BFB8}" type="presParOf" srcId="{FA0EFC45-1B5C-45B4-AC72-470DB68471F2}" destId="{1679A003-9489-4327-8A98-D2C80B5D89B0}" srcOrd="5" destOrd="0" presId="urn:microsoft.com/office/officeart/2005/8/layout/equation1"/>
    <dgm:cxn modelId="{0A32949B-96F7-4EA0-998A-BC424D233A24}" type="presParOf" srcId="{FA0EFC45-1B5C-45B4-AC72-470DB68471F2}" destId="{53DEBE31-5EDE-4A70-AA1A-E2578356C369}" srcOrd="6" destOrd="0" presId="urn:microsoft.com/office/officeart/2005/8/layout/equation1"/>
    <dgm:cxn modelId="{F7CC87FC-E942-45EC-854E-2AA91A10C6E9}" type="presParOf" srcId="{FA0EFC45-1B5C-45B4-AC72-470DB68471F2}" destId="{A04B4C3B-CBC6-445F-A246-7F8BED14D630}" srcOrd="7" destOrd="0" presId="urn:microsoft.com/office/officeart/2005/8/layout/equation1"/>
    <dgm:cxn modelId="{4D8E1227-9E46-4258-9EEB-7364B92129F1}" type="presParOf" srcId="{FA0EFC45-1B5C-45B4-AC72-470DB68471F2}" destId="{AAD8F7D8-F3E1-4CE9-9E42-164300B03877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8301F8-36E3-4139-855D-11BE83693758}">
      <dsp:nvSpPr>
        <dsp:cNvPr id="0" name=""/>
        <dsp:cNvSpPr/>
      </dsp:nvSpPr>
      <dsp:spPr>
        <a:xfrm>
          <a:off x="1831" y="967604"/>
          <a:ext cx="2871272" cy="22057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000" kern="1200" dirty="0"/>
            <a:t>Experiment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600" kern="1200" dirty="0"/>
            <a:t>(</a:t>
          </a:r>
          <a:r>
            <a:rPr lang="en-US" sz="1600" kern="1200" noProof="0" dirty="0"/>
            <a:t>Expensive</a:t>
          </a:r>
          <a:r>
            <a:rPr lang="nb-NO" sz="1600" kern="1200" dirty="0"/>
            <a:t>~1-2m NOK)</a:t>
          </a:r>
          <a:endParaRPr lang="en-US" sz="1600" kern="1200" dirty="0"/>
        </a:p>
      </dsp:txBody>
      <dsp:txXfrm>
        <a:off x="422319" y="1290631"/>
        <a:ext cx="2030296" cy="1559715"/>
      </dsp:txXfrm>
    </dsp:sp>
    <dsp:sp modelId="{CFB4E456-AC9B-4B86-AFBA-F20BF126203D}">
      <dsp:nvSpPr>
        <dsp:cNvPr id="0" name=""/>
        <dsp:cNvSpPr/>
      </dsp:nvSpPr>
      <dsp:spPr>
        <a:xfrm>
          <a:off x="3052212" y="1454307"/>
          <a:ext cx="1279346" cy="1279346"/>
        </a:xfrm>
        <a:prstGeom prst="mathPlus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 dirty="0"/>
        </a:p>
      </dsp:txBody>
      <dsp:txXfrm>
        <a:off x="3221789" y="1943529"/>
        <a:ext cx="940192" cy="300902"/>
      </dsp:txXfrm>
    </dsp:sp>
    <dsp:sp modelId="{61B9C6CE-DF39-4CD2-9146-AC7852D606EC}">
      <dsp:nvSpPr>
        <dsp:cNvPr id="0" name=""/>
        <dsp:cNvSpPr/>
      </dsp:nvSpPr>
      <dsp:spPr>
        <a:xfrm>
          <a:off x="4510667" y="991096"/>
          <a:ext cx="2205769" cy="2205769"/>
        </a:xfrm>
        <a:prstGeom prst="ellipse">
          <a:avLst/>
        </a:prstGeom>
        <a:solidFill>
          <a:srgbClr val="0000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000" kern="1200" dirty="0"/>
            <a:t>Mechanistic Modeling</a:t>
          </a:r>
          <a:endParaRPr lang="en-US" sz="2000" kern="1200" dirty="0"/>
        </a:p>
      </dsp:txBody>
      <dsp:txXfrm>
        <a:off x="4833694" y="1314123"/>
        <a:ext cx="1559715" cy="1559715"/>
      </dsp:txXfrm>
    </dsp:sp>
    <dsp:sp modelId="{53DEBE31-5EDE-4A70-AA1A-E2578356C369}">
      <dsp:nvSpPr>
        <dsp:cNvPr id="0" name=""/>
        <dsp:cNvSpPr/>
      </dsp:nvSpPr>
      <dsp:spPr>
        <a:xfrm>
          <a:off x="6895545" y="1454307"/>
          <a:ext cx="1279346" cy="1279346"/>
        </a:xfrm>
        <a:prstGeom prst="mathEqual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300" kern="1200" dirty="0"/>
        </a:p>
      </dsp:txBody>
      <dsp:txXfrm>
        <a:off x="7065122" y="1717852"/>
        <a:ext cx="940192" cy="752256"/>
      </dsp:txXfrm>
    </dsp:sp>
    <dsp:sp modelId="{AAD8F7D8-F3E1-4CE9-9E42-164300B03877}">
      <dsp:nvSpPr>
        <dsp:cNvPr id="0" name=""/>
        <dsp:cNvSpPr/>
      </dsp:nvSpPr>
      <dsp:spPr>
        <a:xfrm>
          <a:off x="8353999" y="800782"/>
          <a:ext cx="2812069" cy="2586397"/>
        </a:xfrm>
        <a:prstGeom prst="ellipse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noProof="0" dirty="0"/>
            <a:t>Determine Important Parameters for oil field</a:t>
          </a:r>
        </a:p>
      </dsp:txBody>
      <dsp:txXfrm>
        <a:off x="8765817" y="1179551"/>
        <a:ext cx="1988433" cy="18288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gif>
</file>

<file path=ppt/media/image17.png>
</file>

<file path=ppt/media/image18.jpeg>
</file>

<file path=ppt/media/image19.gif>
</file>

<file path=ppt/media/image2.jpeg>
</file>

<file path=ppt/media/image3.jpeg>
</file>

<file path=ppt/media/image4.jpeg>
</file>

<file path=ppt/media/image5.jpeg>
</file>

<file path=ppt/media/image6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C8B7A-DE00-4F15-9A75-3743F3164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83F0C2-5235-4633-9733-AE06E34E66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048D3-61DD-44D2-A666-6E435ABF4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78E9C-4698-4AEC-8BBC-A2BDA1F1A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CFC3F-7B45-4FA5-9F72-CE6B1F90E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329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5FB52-1A61-47F5-992D-AE1246F15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BF7624-DCB8-4FA8-962B-A48B94C736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C611F-75D0-4786-9B90-A1511C8B9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7A361-18D6-4C54-82BE-67A37282A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13694-53CB-409E-842F-892EC0110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329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C27783-65F3-4939-80F9-3DA061A168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6E8584-C397-4355-A6D4-AFD74007D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B2ED7-51C1-4D33-91FF-084364F63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45327-27F7-4E02-8898-138C2B802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4C6F2-10A1-4D19-B76F-7759405EE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2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tline/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5782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BCF28-FB2B-40C2-823C-9D368750D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B7693-1752-4BFA-A700-337E13A01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274CD-9AE7-485A-95B3-532D03B36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D9C2D-512B-4BD2-BF68-D0DFAA1F1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51B13-6D09-4D9C-BBCF-67AABF73B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969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9090E-86A0-4983-9C8D-F3A16A79E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4A0E9-5938-4DED-817F-BFFDA5939A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D8E9F-304B-4D52-8BE2-49A28B563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7A23A8-0C6B-409F-AA3C-43342E179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8DE5B-967C-42D3-932C-364AB1219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56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DA603-2D33-4BC5-9F2C-F81FA8B8D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81FE9-0C5E-4CF7-BAF1-BF2F3DA4BA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6D542-00C6-407E-909A-8F4D45F36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8E3900-0EA0-436B-95C1-D382515AE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9E7BAB-A41C-48B6-84F5-EE8BF2E85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557EEF-CDD5-4282-93A1-7E6DBB7F9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922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16AF-6248-41F3-96A3-B8D70F8FA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F98499-C3F5-463C-9CB9-5877B9BBA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4B041F-B892-4730-9F52-7C4109D335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A0D041-252F-45E2-8DBE-F1C2E83DAD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8A5D43-4AD4-4B74-9C2D-71BC990B08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275FA8-B65D-4A53-B6EB-680F7738D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726AA4-89D1-4B4A-BD40-D5790D813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E6FBD0-B218-4721-974B-50FEE58C7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68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0D880-0712-49A7-A3AF-4DDEA0D1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79AE88-B80E-45B9-BAE5-993F22438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EE8D9C-7736-4803-9610-073021541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02CEE5-0EC9-4020-8B32-D38EC11FE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126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B6BD81-B2AC-4D22-A1F3-6221670D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11FD0B-DEE7-48EC-9480-C79AFFBAE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F1F329-A741-42F7-86E7-17FF5E388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54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672F4-ABFE-4752-B0A1-03F0B356E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8F0DB-14FD-4778-A380-F77DAD14C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123D9F-5D6A-44C1-B217-A04F4AE4B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E84E0-3C5E-4949-BE59-906C5B1D0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411630-DBA3-463E-A6D6-7A411734C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85EA0F-4F53-475C-8067-5D069C506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22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0C8D4-872C-48FD-A111-78673C18E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3E8C41-A3E2-46B2-B32E-ABB7A925D2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13AD5C-2EDC-4E1E-B714-58CA8FE354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91C5BD-D89D-49C4-9940-58AB9F7F8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0D530A-E3AC-447A-950B-4D170ECB7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9C3DFF-7703-4265-A197-3E0B1CBE1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054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7C5987-089F-4DDC-92E6-F4938D153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BF811-CFF5-4C21-9528-50F0F5B03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22F16-6876-40A8-9CB9-5FAA8601AD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AEB3A-E3E2-48AD-826B-F5B180454D39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6DD9A-1086-4220-AAF9-AE1A82EDED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6E375-A825-40A4-A73E-228C150586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F90D7-48BF-4B45-9F34-D62CDD28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994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gif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Excel_Worksheet.xlsx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1DB40-09C9-45E8-90C3-D390D85F6B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4609" y="2235200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2">
                    <a:lumMod val="10000"/>
                  </a:schemeClr>
                </a:solidFill>
                <a:cs typeface="Arial" pitchFamily="34" charset="0"/>
              </a:rPr>
              <a:t>Lab Test of CO</a:t>
            </a:r>
            <a:r>
              <a:rPr lang="en-US" b="1" baseline="-25000" dirty="0">
                <a:solidFill>
                  <a:schemeClr val="bg2">
                    <a:lumMod val="10000"/>
                  </a:schemeClr>
                </a:solidFill>
                <a:cs typeface="Arial" pitchFamily="34" charset="0"/>
              </a:rPr>
              <a:t>2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  <a:cs typeface="Arial" pitchFamily="34" charset="0"/>
              </a:rPr>
              <a:t> injection in Fractured Ekofisk Chalk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51823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BC62F3D-7340-4713-928B-EEBA49EEB6D5}"/>
              </a:ext>
            </a:extLst>
          </p:cNvPr>
          <p:cNvSpPr txBox="1"/>
          <p:nvPr/>
        </p:nvSpPr>
        <p:spPr>
          <a:xfrm>
            <a:off x="0" y="0"/>
            <a:ext cx="437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CF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35F8-DE03-4C93-8DC6-5D183A5B7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940" y="400110"/>
            <a:ext cx="4633362" cy="28165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2F8DF5-4F18-44B6-B11B-2679ED37A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504" y="406831"/>
            <a:ext cx="4629150" cy="2809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B54D5A-7385-4F98-B613-E2710BAA45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940" y="3629101"/>
            <a:ext cx="4633362" cy="28287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78F38B9-8BB8-44C9-9385-7EBEFBBDAD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2504" y="3624149"/>
            <a:ext cx="4632960" cy="28270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88B791-BC6D-4642-94A3-F8FB92B838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492" y="2003489"/>
            <a:ext cx="4629150" cy="2828925"/>
          </a:xfrm>
          <a:prstGeom prst="rect">
            <a:avLst/>
          </a:prstGeom>
          <a:ln w="2222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398184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AD437C-07EA-4DF4-A8AD-530D56078F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505"/>
          <a:stretch/>
        </p:blipFill>
        <p:spPr>
          <a:xfrm>
            <a:off x="379820" y="246454"/>
            <a:ext cx="819150" cy="7554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ACDC9B-905E-4D3D-A978-32F1395233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343"/>
          <a:stretch/>
        </p:blipFill>
        <p:spPr>
          <a:xfrm>
            <a:off x="852903" y="2684719"/>
            <a:ext cx="1604169" cy="3942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E1B1B0-2BB2-4161-9EF8-1BC5D17412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90" b="78962"/>
          <a:stretch/>
        </p:blipFill>
        <p:spPr>
          <a:xfrm>
            <a:off x="388948" y="4022521"/>
            <a:ext cx="1803185" cy="3693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448257-3424-4D60-BF9C-9CAD92BEBB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08" b="51012"/>
          <a:stretch/>
        </p:blipFill>
        <p:spPr>
          <a:xfrm>
            <a:off x="2992334" y="6207858"/>
            <a:ext cx="1288680" cy="2097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D6A96C-1817-46D3-BACD-7DDABB4D6B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177" b="30166"/>
          <a:stretch/>
        </p:blipFill>
        <p:spPr>
          <a:xfrm>
            <a:off x="1208098" y="5578680"/>
            <a:ext cx="1604165" cy="3942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977BDB-CE16-43E2-9AFD-18AC4980C0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61" b="69145"/>
          <a:stretch/>
        </p:blipFill>
        <p:spPr>
          <a:xfrm>
            <a:off x="3345982" y="1991892"/>
            <a:ext cx="1903128" cy="3693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F0938E-EF16-48BD-96CA-1B35816D70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503" b="21503"/>
          <a:stretch/>
        </p:blipFill>
        <p:spPr>
          <a:xfrm>
            <a:off x="4770535" y="5821960"/>
            <a:ext cx="1512961" cy="2936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BF3B547-0D10-4315-A86E-66E33D58DE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996" b="11457"/>
          <a:stretch/>
        </p:blipFill>
        <p:spPr>
          <a:xfrm>
            <a:off x="6723773" y="3565321"/>
            <a:ext cx="1803158" cy="3693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24DA68C-FFC3-4885-A7D6-FFE6BFDCF3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358" b="59094"/>
          <a:stretch/>
        </p:blipFill>
        <p:spPr>
          <a:xfrm>
            <a:off x="5904623" y="2335715"/>
            <a:ext cx="1803174" cy="3693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E89CED-2DC4-4CBC-A177-46197E7AA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255"/>
          <a:stretch/>
        </p:blipFill>
        <p:spPr>
          <a:xfrm>
            <a:off x="379820" y="1005224"/>
            <a:ext cx="819150" cy="6799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B96C0FC-9397-46D6-9D76-6B6BB4806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847"/>
          <a:stretch/>
        </p:blipFill>
        <p:spPr>
          <a:xfrm>
            <a:off x="6567356" y="5364213"/>
            <a:ext cx="1565018" cy="3693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453B5BE-521E-4655-9DD0-72E544667047}"/>
              </a:ext>
            </a:extLst>
          </p:cNvPr>
          <p:cNvSpPr txBox="1"/>
          <p:nvPr/>
        </p:nvSpPr>
        <p:spPr>
          <a:xfrm>
            <a:off x="3672054" y="4022521"/>
            <a:ext cx="784189" cy="461665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US" sz="2400" b="1" dirty="0"/>
              <a:t>Exp?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AFD2DD3-849C-415A-AF5A-BFE76F616674}"/>
              </a:ext>
            </a:extLst>
          </p:cNvPr>
          <p:cNvCxnSpPr>
            <a:stCxn id="9" idx="2"/>
            <a:endCxn id="15" idx="0"/>
          </p:cNvCxnSpPr>
          <p:nvPr/>
        </p:nvCxnSpPr>
        <p:spPr>
          <a:xfrm flipH="1">
            <a:off x="4064149" y="2361224"/>
            <a:ext cx="233397" cy="16612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E9022F6-8ED4-4939-BD33-2CD64AA7366E}"/>
              </a:ext>
            </a:extLst>
          </p:cNvPr>
          <p:cNvCxnSpPr>
            <a:stCxn id="12" idx="2"/>
            <a:endCxn id="15" idx="3"/>
          </p:cNvCxnSpPr>
          <p:nvPr/>
        </p:nvCxnSpPr>
        <p:spPr>
          <a:xfrm flipH="1">
            <a:off x="4456243" y="2705047"/>
            <a:ext cx="2349967" cy="15483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EBBE82A-A56D-48C8-9CE3-3989AB1A70CD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4456243" y="3749987"/>
            <a:ext cx="2267530" cy="503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F45D802-A1DC-4035-BA7C-9A8DDEF6B056}"/>
              </a:ext>
            </a:extLst>
          </p:cNvPr>
          <p:cNvCxnSpPr>
            <a:stCxn id="14" idx="1"/>
          </p:cNvCxnSpPr>
          <p:nvPr/>
        </p:nvCxnSpPr>
        <p:spPr>
          <a:xfrm flipH="1" flipV="1">
            <a:off x="4497461" y="4328227"/>
            <a:ext cx="2069895" cy="1220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9933A30-3FA2-4607-B73E-8044D615032E}"/>
              </a:ext>
            </a:extLst>
          </p:cNvPr>
          <p:cNvCxnSpPr>
            <a:stCxn id="10" idx="0"/>
            <a:endCxn id="15" idx="2"/>
          </p:cNvCxnSpPr>
          <p:nvPr/>
        </p:nvCxnSpPr>
        <p:spPr>
          <a:xfrm flipH="1" flipV="1">
            <a:off x="4064149" y="4484186"/>
            <a:ext cx="1462867" cy="1337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70DFCFC-1070-4B12-B6D8-65A9DB2DF903}"/>
              </a:ext>
            </a:extLst>
          </p:cNvPr>
          <p:cNvCxnSpPr>
            <a:stCxn id="7" idx="0"/>
            <a:endCxn id="15" idx="2"/>
          </p:cNvCxnSpPr>
          <p:nvPr/>
        </p:nvCxnSpPr>
        <p:spPr>
          <a:xfrm flipV="1">
            <a:off x="3636674" y="4484186"/>
            <a:ext cx="427475" cy="1723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9C159CC-0AFF-4998-87AE-75AEF126EA26}"/>
              </a:ext>
            </a:extLst>
          </p:cNvPr>
          <p:cNvCxnSpPr>
            <a:stCxn id="8" idx="0"/>
            <a:endCxn id="15" idx="1"/>
          </p:cNvCxnSpPr>
          <p:nvPr/>
        </p:nvCxnSpPr>
        <p:spPr>
          <a:xfrm flipV="1">
            <a:off x="2010181" y="4253354"/>
            <a:ext cx="1661873" cy="1325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4FEE27A-0213-43D4-8229-41545391FBAA}"/>
              </a:ext>
            </a:extLst>
          </p:cNvPr>
          <p:cNvCxnSpPr>
            <a:stCxn id="6" idx="3"/>
            <a:endCxn id="15" idx="1"/>
          </p:cNvCxnSpPr>
          <p:nvPr/>
        </p:nvCxnSpPr>
        <p:spPr>
          <a:xfrm>
            <a:off x="2192133" y="4207187"/>
            <a:ext cx="1479921" cy="46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E5F7745-B83B-4EEA-BA58-DFC38821026D}"/>
              </a:ext>
            </a:extLst>
          </p:cNvPr>
          <p:cNvCxnSpPr>
            <a:stCxn id="5" idx="3"/>
            <a:endCxn id="15" idx="0"/>
          </p:cNvCxnSpPr>
          <p:nvPr/>
        </p:nvCxnSpPr>
        <p:spPr>
          <a:xfrm>
            <a:off x="2457072" y="2881861"/>
            <a:ext cx="1607077" cy="1140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CC4BADEC-97B2-4D62-BCBF-55525D2E2024}"/>
              </a:ext>
            </a:extLst>
          </p:cNvPr>
          <p:cNvSpPr/>
          <p:nvPr/>
        </p:nvSpPr>
        <p:spPr>
          <a:xfrm>
            <a:off x="8526931" y="527473"/>
            <a:ext cx="3087148" cy="11576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tx1"/>
                </a:solidFill>
              </a:rPr>
              <a:t>How to estimate time series for a given Exp. Properties?</a:t>
            </a:r>
          </a:p>
        </p:txBody>
      </p:sp>
    </p:spTree>
    <p:extLst>
      <p:ext uri="{BB962C8B-B14F-4D97-AF65-F5344CB8AC3E}">
        <p14:creationId xmlns:p14="http://schemas.microsoft.com/office/powerpoint/2010/main" val="578555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10911EA-AC4B-4A8B-B30E-DB1659FE4140}"/>
              </a:ext>
            </a:extLst>
          </p:cNvPr>
          <p:cNvSpPr/>
          <p:nvPr/>
        </p:nvSpPr>
        <p:spPr>
          <a:xfrm>
            <a:off x="0" y="58723"/>
            <a:ext cx="3720760" cy="2927758"/>
          </a:xfrm>
          <a:prstGeom prst="rect">
            <a:avLst/>
          </a:prstGeom>
          <a:solidFill>
            <a:srgbClr val="0070C0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lassholder for tekst 1">
            <a:extLst>
              <a:ext uri="{FF2B5EF4-FFF2-40B4-BE49-F238E27FC236}">
                <a16:creationId xmlns:a16="http://schemas.microsoft.com/office/drawing/2014/main" id="{0A8848C4-DBCA-4359-A743-ED3378715276}"/>
              </a:ext>
            </a:extLst>
          </p:cNvPr>
          <p:cNvSpPr txBox="1">
            <a:spLocks/>
          </p:cNvSpPr>
          <p:nvPr/>
        </p:nvSpPr>
        <p:spPr>
          <a:xfrm>
            <a:off x="106839" y="896062"/>
            <a:ext cx="3300860" cy="3074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sz="1603" b="1" dirty="0">
                <a:solidFill>
                  <a:schemeClr val="bg1">
                    <a:lumMod val="95000"/>
                  </a:schemeClr>
                </a:solidFill>
              </a:rPr>
              <a:t>JCR 7 (JOINT CHALK RESEARCH)</a:t>
            </a:r>
          </a:p>
        </p:txBody>
      </p:sp>
      <p:pic>
        <p:nvPicPr>
          <p:cNvPr id="5" name="Content Placeholder 11">
            <a:extLst>
              <a:ext uri="{FF2B5EF4-FFF2-40B4-BE49-F238E27FC236}">
                <a16:creationId xmlns:a16="http://schemas.microsoft.com/office/drawing/2014/main" id="{C79B74C8-BDF5-413A-A872-611340853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1" y="1335151"/>
            <a:ext cx="3514538" cy="1326393"/>
          </a:xfrm>
          <a:prstGeom prst="rect">
            <a:avLst/>
          </a:prstGeom>
        </p:spPr>
      </p:pic>
      <p:sp>
        <p:nvSpPr>
          <p:cNvPr id="6" name="Tittel 3">
            <a:extLst>
              <a:ext uri="{FF2B5EF4-FFF2-40B4-BE49-F238E27FC236}">
                <a16:creationId xmlns:a16="http://schemas.microsoft.com/office/drawing/2014/main" id="{70991FCD-6BEA-4068-A622-DD7760B37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863" y="161786"/>
            <a:ext cx="11363612" cy="460899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/>
              <a:t>Research Overview</a:t>
            </a:r>
          </a:p>
        </p:txBody>
      </p:sp>
      <p:sp>
        <p:nvSpPr>
          <p:cNvPr id="7" name="Plassholder for tekst 4">
            <a:extLst>
              <a:ext uri="{FF2B5EF4-FFF2-40B4-BE49-F238E27FC236}">
                <a16:creationId xmlns:a16="http://schemas.microsoft.com/office/drawing/2014/main" id="{4B40E2F6-B12F-45A9-915E-2DA304F235EB}"/>
              </a:ext>
            </a:extLst>
          </p:cNvPr>
          <p:cNvSpPr txBox="1">
            <a:spLocks/>
          </p:cNvSpPr>
          <p:nvPr/>
        </p:nvSpPr>
        <p:spPr>
          <a:xfrm>
            <a:off x="3787871" y="760457"/>
            <a:ext cx="7990603" cy="26933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3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Transport Mechanisms of CO2 in Fractured Chalk</a:t>
            </a:r>
            <a:endParaRPr lang="nb-NO" sz="1603" dirty="0"/>
          </a:p>
        </p:txBody>
      </p:sp>
      <p:sp>
        <p:nvSpPr>
          <p:cNvPr id="8" name="Plassholder for innhold 5">
            <a:extLst>
              <a:ext uri="{FF2B5EF4-FFF2-40B4-BE49-F238E27FC236}">
                <a16:creationId xmlns:a16="http://schemas.microsoft.com/office/drawing/2014/main" id="{00D4526B-D7F7-41F3-A7EF-7C4AD6E8FB2E}"/>
              </a:ext>
            </a:extLst>
          </p:cNvPr>
          <p:cNvSpPr txBox="1">
            <a:spLocks/>
          </p:cNvSpPr>
          <p:nvPr/>
        </p:nvSpPr>
        <p:spPr>
          <a:xfrm>
            <a:off x="3787870" y="1176856"/>
            <a:ext cx="7990603" cy="13526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sz="1803" b="1" dirty="0"/>
              <a:t>Project </a:t>
            </a:r>
            <a:r>
              <a:rPr lang="en-US" sz="1803" b="1" dirty="0"/>
              <a:t>Duration</a:t>
            </a:r>
            <a:r>
              <a:rPr lang="nb-NO" sz="1803" dirty="0"/>
              <a:t>: 2013-2017</a:t>
            </a:r>
          </a:p>
          <a:p>
            <a:r>
              <a:rPr lang="en-US" sz="1803" b="1" dirty="0"/>
              <a:t>JCR consortium: </a:t>
            </a:r>
            <a:r>
              <a:rPr lang="en-US" sz="1603" dirty="0"/>
              <a:t>Norwegian Petroleum Directorate (NPD), Danish Energy Agency, the Danish North Sea Fund, BP, ConocoPhillips, DONG, ENI, Hess, Maersk Oil, Shell, Statoil, and Total.</a:t>
            </a:r>
            <a:endParaRPr lang="nb-NO" sz="1603" dirty="0"/>
          </a:p>
          <a:p>
            <a:endParaRPr lang="nb-NO" sz="1803" dirty="0"/>
          </a:p>
          <a:p>
            <a:endParaRPr lang="nb-NO" sz="1803" dirty="0"/>
          </a:p>
          <a:p>
            <a:endParaRPr lang="nb-NO" dirty="0"/>
          </a:p>
          <a:p>
            <a:endParaRPr lang="nb-NO" dirty="0"/>
          </a:p>
        </p:txBody>
      </p:sp>
      <p:sp>
        <p:nvSpPr>
          <p:cNvPr id="9" name="Plassholder for tekst 6">
            <a:extLst>
              <a:ext uri="{FF2B5EF4-FFF2-40B4-BE49-F238E27FC236}">
                <a16:creationId xmlns:a16="http://schemas.microsoft.com/office/drawing/2014/main" id="{7E3243FF-DD00-4594-AB6A-C5821E415312}"/>
              </a:ext>
            </a:extLst>
          </p:cNvPr>
          <p:cNvSpPr txBox="1">
            <a:spLocks/>
          </p:cNvSpPr>
          <p:nvPr/>
        </p:nvSpPr>
        <p:spPr>
          <a:xfrm>
            <a:off x="414863" y="3146012"/>
            <a:ext cx="2885997" cy="151717"/>
          </a:xfrm>
          <a:prstGeom prst="rect">
            <a:avLst/>
          </a:prstGeom>
        </p:spPr>
        <p:txBody>
          <a:bodyPr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nb-NO"/>
              <a:t>EKOFISK- FRACTURED RESERVOIR</a:t>
            </a:r>
            <a:endParaRPr lang="nb-NO" dirty="0"/>
          </a:p>
        </p:txBody>
      </p:sp>
      <p:sp>
        <p:nvSpPr>
          <p:cNvPr id="10" name="Plassholder for tekst 8">
            <a:extLst>
              <a:ext uri="{FF2B5EF4-FFF2-40B4-BE49-F238E27FC236}">
                <a16:creationId xmlns:a16="http://schemas.microsoft.com/office/drawing/2014/main" id="{4599927E-7D45-4CBF-8257-956C29DAB0B3}"/>
              </a:ext>
            </a:extLst>
          </p:cNvPr>
          <p:cNvSpPr txBox="1">
            <a:spLocks/>
          </p:cNvSpPr>
          <p:nvPr/>
        </p:nvSpPr>
        <p:spPr>
          <a:xfrm>
            <a:off x="3720760" y="2423260"/>
            <a:ext cx="7990603" cy="30462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sz="2004" b="1" dirty="0"/>
              <a:t>Research </a:t>
            </a:r>
            <a:r>
              <a:rPr lang="en-US" sz="2004" b="1" dirty="0"/>
              <a:t>Description</a:t>
            </a:r>
            <a:r>
              <a:rPr lang="nb-NO" sz="2004" b="1" dirty="0"/>
              <a:t> </a:t>
            </a:r>
          </a:p>
        </p:txBody>
      </p:sp>
      <p:sp>
        <p:nvSpPr>
          <p:cNvPr id="11" name="Plassholder for innhold 9">
            <a:extLst>
              <a:ext uri="{FF2B5EF4-FFF2-40B4-BE49-F238E27FC236}">
                <a16:creationId xmlns:a16="http://schemas.microsoft.com/office/drawing/2014/main" id="{F4FE7C35-6850-40F2-8E55-DFED78B224F2}"/>
              </a:ext>
            </a:extLst>
          </p:cNvPr>
          <p:cNvSpPr txBox="1">
            <a:spLocks/>
          </p:cNvSpPr>
          <p:nvPr/>
        </p:nvSpPr>
        <p:spPr>
          <a:xfrm>
            <a:off x="3514539" y="2799239"/>
            <a:ext cx="7990603" cy="641064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2312" indent="-359421"/>
            <a:r>
              <a:rPr lang="en-US" sz="2004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Develop and test a proper description of diffusion and transport effects in fractured chalk systems with CO</a:t>
            </a:r>
            <a:r>
              <a:rPr lang="en-US" sz="1403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en-US" sz="2004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water and oil. </a:t>
            </a:r>
          </a:p>
          <a:p>
            <a:pPr>
              <a:buFont typeface="Arial" panose="020B0604020202020204" pitchFamily="34" charset="0"/>
              <a:buNone/>
            </a:pPr>
            <a:endParaRPr lang="en-US" sz="2004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nb-NO" dirty="0"/>
          </a:p>
        </p:txBody>
      </p:sp>
      <p:sp>
        <p:nvSpPr>
          <p:cNvPr id="12" name="Plassholder for lysbildenummer 10">
            <a:extLst>
              <a:ext uri="{FF2B5EF4-FFF2-40B4-BE49-F238E27FC236}">
                <a16:creationId xmlns:a16="http://schemas.microsoft.com/office/drawing/2014/main" id="{49BFCEAF-C8F4-4270-88D8-AADC053B02D9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/>
              <a:t>Page </a:t>
            </a:r>
            <a:fld id="{5751DFAA-887F-4071-8EAD-E8CA316FCF06}" type="slidenum">
              <a:rPr lang="nb-NO" smtClean="0"/>
              <a:pPr/>
              <a:t>2</a:t>
            </a:fld>
            <a:endParaRPr lang="nb-NO" dirty="0"/>
          </a:p>
        </p:txBody>
      </p:sp>
      <p:pic>
        <p:nvPicPr>
          <p:cNvPr id="13" name="Picture 4" descr="Image Results for ekofisk">
            <a:extLst>
              <a:ext uri="{FF2B5EF4-FFF2-40B4-BE49-F238E27FC236}">
                <a16:creationId xmlns:a16="http://schemas.microsoft.com/office/drawing/2014/main" id="{C8DB4FA3-BB78-4C6A-A522-4BABD54AA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92" y="3305621"/>
            <a:ext cx="3514538" cy="3102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ekofisk field north sea">
            <a:extLst>
              <a:ext uri="{FF2B5EF4-FFF2-40B4-BE49-F238E27FC236}">
                <a16:creationId xmlns:a16="http://schemas.microsoft.com/office/drawing/2014/main" id="{8CED44EA-126D-48AD-934B-312EB4EF8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556" y="3440303"/>
            <a:ext cx="6031684" cy="3428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410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8"/>
          <p:cNvSpPr txBox="1">
            <a:spLocks/>
          </p:cNvSpPr>
          <p:nvPr/>
        </p:nvSpPr>
        <p:spPr bwMode="auto">
          <a:xfrm>
            <a:off x="512051" y="687788"/>
            <a:ext cx="11167901" cy="533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432778"/>
            <a:r>
              <a:rPr lang="en-US" sz="3005" b="1" dirty="0">
                <a:cs typeface="Arial" pitchFamily="34" charset="0"/>
              </a:rPr>
              <a:t>Aim was:</a:t>
            </a:r>
            <a:endParaRPr lang="en-US" altLang="en-US" sz="3005" b="1" dirty="0">
              <a:cs typeface="Arial" panose="020B0604020202020204" pitchFamily="34" charset="0"/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532204356"/>
              </p:ext>
            </p:extLst>
          </p:nvPr>
        </p:nvGraphicFramePr>
        <p:xfrm>
          <a:off x="258234" y="1484185"/>
          <a:ext cx="11167901" cy="4187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148" name="TextBox 5"/>
          <p:cNvSpPr txBox="1">
            <a:spLocks noChangeArrowheads="1"/>
          </p:cNvSpPr>
          <p:nvPr/>
        </p:nvSpPr>
        <p:spPr bwMode="auto">
          <a:xfrm>
            <a:off x="10664688" y="13063"/>
            <a:ext cx="1522895" cy="338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/>
            <a:r>
              <a:rPr lang="en-US" altLang="en-US" sz="1599" b="1" dirty="0">
                <a:solidFill>
                  <a:srgbClr val="000000"/>
                </a:solidFill>
                <a:latin typeface="Calibri" panose="020F0502020204030204" pitchFamily="34" charset="0"/>
              </a:rPr>
              <a:t>Slide </a:t>
            </a:r>
            <a:fld id="{D9A3001F-1610-4926-9A56-3F5AA668CC11}" type="slidenum">
              <a:rPr lang="en-US" altLang="en-US" sz="1599" b="1">
                <a:solidFill>
                  <a:srgbClr val="000000"/>
                </a:solidFill>
                <a:latin typeface="Calibri" panose="020F0502020204030204" pitchFamily="34" charset="0"/>
              </a:rPr>
              <a:pPr algn="r" eaLnBrk="1" hangingPunct="1"/>
              <a:t>3</a:t>
            </a:fld>
            <a:endParaRPr lang="en-US" altLang="en-US" sz="1599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329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778C8-0954-4BA3-9516-F9E8FEDC1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763" y="271858"/>
            <a:ext cx="11526473" cy="1325563"/>
          </a:xfrm>
        </p:spPr>
        <p:txBody>
          <a:bodyPr/>
          <a:lstStyle/>
          <a:p>
            <a:r>
              <a:rPr lang="en-US" dirty="0"/>
              <a:t>Experiment Runs at High Pressure &amp; High Temperature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5EBD22-3876-47B7-A1C6-C4E31CF0FD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252" y="2834738"/>
            <a:ext cx="3483955" cy="31614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41E56E-D356-4464-BA64-FB69E56A7E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27" y="2235988"/>
            <a:ext cx="4916496" cy="36873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9B1FB1B-9060-41B8-9D34-CD8F001C7CBE}"/>
              </a:ext>
            </a:extLst>
          </p:cNvPr>
          <p:cNvSpPr/>
          <p:nvPr/>
        </p:nvSpPr>
        <p:spPr>
          <a:xfrm>
            <a:off x="2673700" y="3877366"/>
            <a:ext cx="1408302" cy="1475647"/>
          </a:xfrm>
          <a:prstGeom prst="rect">
            <a:avLst/>
          </a:prstGeom>
          <a:gradFill>
            <a:gsLst>
              <a:gs pos="0">
                <a:srgbClr val="FF0000"/>
              </a:gs>
              <a:gs pos="0">
                <a:schemeClr val="accent6">
                  <a:lumMod val="40000"/>
                  <a:lumOff val="60000"/>
                </a:schemeClr>
              </a:gs>
              <a:gs pos="100000">
                <a:srgbClr val="FFFF00">
                  <a:alpha val="0"/>
                </a:srgbClr>
              </a:gs>
            </a:gsLst>
          </a:gradFill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B12DEB2-422C-4815-81A5-82C566B976CC}"/>
              </a:ext>
            </a:extLst>
          </p:cNvPr>
          <p:cNvCxnSpPr>
            <a:stCxn id="7" idx="3"/>
            <a:endCxn id="4" idx="1"/>
          </p:cNvCxnSpPr>
          <p:nvPr/>
        </p:nvCxnSpPr>
        <p:spPr>
          <a:xfrm flipV="1">
            <a:off x="4082002" y="4415460"/>
            <a:ext cx="3294250" cy="19973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825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7655F-D929-4A2E-8A08-86FC49879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178"/>
            <a:ext cx="10515600" cy="1325563"/>
          </a:xfrm>
        </p:spPr>
        <p:txBody>
          <a:bodyPr/>
          <a:lstStyle/>
          <a:p>
            <a:r>
              <a:rPr lang="en-US" dirty="0"/>
              <a:t>Flooding Experiment</a:t>
            </a:r>
          </a:p>
        </p:txBody>
      </p:sp>
      <p:pic>
        <p:nvPicPr>
          <p:cNvPr id="4" name="Picture 3" descr="E:\Work\JCR\Project-JCR7-Transport-CO2-in-Fractured-Chalk\REPORT\JCR-Publications\2016\WP41-WP31\Paper\Plot_Used\Fig-2-ExperimentSetup\Fig-2-ExperimentSetupfinal\Fig-2-ExperimentSetup\page01.tif">
            <a:extLst>
              <a:ext uri="{FF2B5EF4-FFF2-40B4-BE49-F238E27FC236}">
                <a16:creationId xmlns:a16="http://schemas.microsoft.com/office/drawing/2014/main" id="{C92D999F-95DC-4442-9486-3DEEF3BEC847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8" t="8484" r="4322" b="8108"/>
          <a:stretch/>
        </p:blipFill>
        <p:spPr bwMode="auto">
          <a:xfrm>
            <a:off x="4581847" y="1693683"/>
            <a:ext cx="6593231" cy="469778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9217E0A-3C92-4608-ABCB-E2312D2733DF}"/>
              </a:ext>
            </a:extLst>
          </p:cNvPr>
          <p:cNvSpPr/>
          <p:nvPr/>
        </p:nvSpPr>
        <p:spPr>
          <a:xfrm>
            <a:off x="4895578" y="5850294"/>
            <a:ext cx="2463281" cy="5411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C619C7-4F62-4FA9-9C9C-32491DAB5A05}"/>
              </a:ext>
            </a:extLst>
          </p:cNvPr>
          <p:cNvSpPr/>
          <p:nvPr/>
        </p:nvSpPr>
        <p:spPr>
          <a:xfrm>
            <a:off x="6971254" y="5587068"/>
            <a:ext cx="387605" cy="3691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D62A019-CDD7-44DF-ACCC-2C5688468A74}"/>
              </a:ext>
            </a:extLst>
          </p:cNvPr>
          <p:cNvCxnSpPr>
            <a:cxnSpLocks/>
          </p:cNvCxnSpPr>
          <p:nvPr/>
        </p:nvCxnSpPr>
        <p:spPr>
          <a:xfrm>
            <a:off x="7233024" y="5645791"/>
            <a:ext cx="25166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C2515CF-BE53-402C-B346-5D1397DE40DE}"/>
              </a:ext>
            </a:extLst>
          </p:cNvPr>
          <p:cNvCxnSpPr>
            <a:cxnSpLocks/>
          </p:cNvCxnSpPr>
          <p:nvPr/>
        </p:nvCxnSpPr>
        <p:spPr>
          <a:xfrm>
            <a:off x="7737760" y="5707681"/>
            <a:ext cx="0" cy="2775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72083E4-EE0F-46B3-87DB-767E4C336754}"/>
              </a:ext>
            </a:extLst>
          </p:cNvPr>
          <p:cNvCxnSpPr>
            <a:cxnSpLocks/>
          </p:cNvCxnSpPr>
          <p:nvPr/>
        </p:nvCxnSpPr>
        <p:spPr>
          <a:xfrm>
            <a:off x="7894666" y="6113890"/>
            <a:ext cx="64532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726034-67C7-4EFF-924B-74DCE4E7367C}"/>
              </a:ext>
            </a:extLst>
          </p:cNvPr>
          <p:cNvCxnSpPr>
            <a:cxnSpLocks/>
          </p:cNvCxnSpPr>
          <p:nvPr/>
        </p:nvCxnSpPr>
        <p:spPr>
          <a:xfrm flipV="1">
            <a:off x="9034945" y="5419289"/>
            <a:ext cx="0" cy="5659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03C8694-8EF1-41C8-A830-4B2CCAF5CBF7}"/>
              </a:ext>
            </a:extLst>
          </p:cNvPr>
          <p:cNvCxnSpPr/>
          <p:nvPr/>
        </p:nvCxnSpPr>
        <p:spPr>
          <a:xfrm flipV="1">
            <a:off x="7484693" y="3825380"/>
            <a:ext cx="0" cy="126673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42EDE3E-AC8C-459B-86D4-3A3667694077}"/>
              </a:ext>
            </a:extLst>
          </p:cNvPr>
          <p:cNvCxnSpPr>
            <a:cxnSpLocks/>
          </p:cNvCxnSpPr>
          <p:nvPr/>
        </p:nvCxnSpPr>
        <p:spPr>
          <a:xfrm>
            <a:off x="7584349" y="2950084"/>
            <a:ext cx="1066799" cy="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8942666-B2E8-4A02-A613-CFED9AE0E0DD}"/>
              </a:ext>
            </a:extLst>
          </p:cNvPr>
          <p:cNvCxnSpPr>
            <a:cxnSpLocks/>
          </p:cNvCxnSpPr>
          <p:nvPr/>
        </p:nvCxnSpPr>
        <p:spPr>
          <a:xfrm>
            <a:off x="9046443" y="3112316"/>
            <a:ext cx="0" cy="39074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486B986-86C0-4D50-BDE4-1CF5C6905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613" y="1604845"/>
            <a:ext cx="4374064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Water Flooding Period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C00000"/>
                </a:solidFill>
              </a:rPr>
              <a:t>CO2 Flooding Experiment</a:t>
            </a:r>
          </a:p>
        </p:txBody>
      </p:sp>
    </p:spTree>
    <p:extLst>
      <p:ext uri="{BB962C8B-B14F-4D97-AF65-F5344CB8AC3E}">
        <p14:creationId xmlns:p14="http://schemas.microsoft.com/office/powerpoint/2010/main" val="1775077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910038-7D3B-43F4-99E7-8022233D5ABE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13" b="6911"/>
          <a:stretch/>
        </p:blipFill>
        <p:spPr bwMode="auto">
          <a:xfrm>
            <a:off x="-29297" y="2105739"/>
            <a:ext cx="5752134" cy="343292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26FFD21-75E3-4A8F-9D51-BE0DDDD25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422" y="0"/>
            <a:ext cx="4270695" cy="1325563"/>
          </a:xfrm>
        </p:spPr>
        <p:txBody>
          <a:bodyPr/>
          <a:lstStyle/>
          <a:p>
            <a:pPr algn="ctr"/>
            <a:r>
              <a:rPr lang="en-US" dirty="0"/>
              <a:t>Core Properties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7075A8-6256-41EB-9234-0CF7EAE9294A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66" r="4013" b="6911"/>
          <a:stretch/>
        </p:blipFill>
        <p:spPr bwMode="auto">
          <a:xfrm>
            <a:off x="8764012" y="2180709"/>
            <a:ext cx="2134685" cy="34329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9F27F4D-F975-43EB-ACE5-CB8D31CA2B56}"/>
              </a:ext>
            </a:extLst>
          </p:cNvPr>
          <p:cNvCxnSpPr/>
          <p:nvPr/>
        </p:nvCxnSpPr>
        <p:spPr>
          <a:xfrm flipV="1">
            <a:off x="9899009" y="5721292"/>
            <a:ext cx="0" cy="7801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E1DB248-9F21-43AA-B8AB-221859499B71}"/>
              </a:ext>
            </a:extLst>
          </p:cNvPr>
          <p:cNvCxnSpPr/>
          <p:nvPr/>
        </p:nvCxnSpPr>
        <p:spPr>
          <a:xfrm flipV="1">
            <a:off x="9899009" y="1325563"/>
            <a:ext cx="0" cy="780176"/>
          </a:xfrm>
          <a:prstGeom prst="straightConnector1">
            <a:avLst/>
          </a:prstGeom>
          <a:ln w="38100">
            <a:solidFill>
              <a:srgbClr val="00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9B90EF5-901E-40E3-BEC6-434132549A53}"/>
              </a:ext>
            </a:extLst>
          </p:cNvPr>
          <p:cNvSpPr txBox="1"/>
          <p:nvPr/>
        </p:nvSpPr>
        <p:spPr>
          <a:xfrm>
            <a:off x="9974510" y="6132136"/>
            <a:ext cx="725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water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ECB4A9-FE62-4FBB-BA6C-69425D5A6B62}"/>
              </a:ext>
            </a:extLst>
          </p:cNvPr>
          <p:cNvSpPr txBox="1"/>
          <p:nvPr/>
        </p:nvSpPr>
        <p:spPr>
          <a:xfrm>
            <a:off x="9899009" y="1589226"/>
            <a:ext cx="120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6600"/>
                </a:solidFill>
              </a:rPr>
              <a:t>Oil + water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F73ADE7-2114-42C9-A872-5F874CF9DEDA}"/>
              </a:ext>
            </a:extLst>
          </p:cNvPr>
          <p:cNvCxnSpPr>
            <a:cxnSpLocks/>
          </p:cNvCxnSpPr>
          <p:nvPr/>
        </p:nvCxnSpPr>
        <p:spPr>
          <a:xfrm>
            <a:off x="9568791" y="1535109"/>
            <a:ext cx="0" cy="49457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A70F02D-1471-4381-85FB-2F243EB23BCE}"/>
              </a:ext>
            </a:extLst>
          </p:cNvPr>
          <p:cNvCxnSpPr>
            <a:cxnSpLocks/>
          </p:cNvCxnSpPr>
          <p:nvPr/>
        </p:nvCxnSpPr>
        <p:spPr>
          <a:xfrm>
            <a:off x="9644890" y="5804966"/>
            <a:ext cx="0" cy="494571"/>
          </a:xfrm>
          <a:prstGeom prst="straightConnector1">
            <a:avLst/>
          </a:prstGeom>
          <a:ln w="38100">
            <a:solidFill>
              <a:srgbClr val="00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ECE7BCB-9C72-43B6-8BA6-7C77F9BA0E7B}"/>
              </a:ext>
            </a:extLst>
          </p:cNvPr>
          <p:cNvSpPr txBox="1"/>
          <p:nvPr/>
        </p:nvSpPr>
        <p:spPr>
          <a:xfrm>
            <a:off x="8085620" y="6232262"/>
            <a:ext cx="1745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6600"/>
                </a:solidFill>
              </a:rPr>
              <a:t>Oil + CO2+Water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4B5426-CF70-48B4-B15E-18A2BFA046E8}"/>
              </a:ext>
            </a:extLst>
          </p:cNvPr>
          <p:cNvSpPr txBox="1"/>
          <p:nvPr/>
        </p:nvSpPr>
        <p:spPr>
          <a:xfrm>
            <a:off x="8958487" y="1597729"/>
            <a:ext cx="575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CO2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F9D7830-C1F0-4CDE-87B0-4436EEBBE6B6}"/>
              </a:ext>
            </a:extLst>
          </p:cNvPr>
          <p:cNvSpPr txBox="1">
            <a:spLocks/>
          </p:cNvSpPr>
          <p:nvPr/>
        </p:nvSpPr>
        <p:spPr>
          <a:xfrm>
            <a:off x="7509542" y="72329"/>
            <a:ext cx="427069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Test Procedure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ABE6557-C236-4A10-9015-1563860B31BD}"/>
              </a:ext>
            </a:extLst>
          </p:cNvPr>
          <p:cNvCxnSpPr/>
          <p:nvPr/>
        </p:nvCxnSpPr>
        <p:spPr>
          <a:xfrm>
            <a:off x="6560191" y="838899"/>
            <a:ext cx="0" cy="576269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EE3AEE3-121D-4D20-B14D-9FA0E23C4E8D}"/>
              </a:ext>
            </a:extLst>
          </p:cNvPr>
          <p:cNvSpPr txBox="1"/>
          <p:nvPr/>
        </p:nvSpPr>
        <p:spPr>
          <a:xfrm>
            <a:off x="9410894" y="-11998"/>
            <a:ext cx="11272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WF+ CF</a:t>
            </a:r>
          </a:p>
        </p:txBody>
      </p:sp>
    </p:spTree>
    <p:extLst>
      <p:ext uri="{BB962C8B-B14F-4D97-AF65-F5344CB8AC3E}">
        <p14:creationId xmlns:p14="http://schemas.microsoft.com/office/powerpoint/2010/main" val="4278312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4184E-B6C5-4C13-81F7-00FF944E2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75158" y="-29765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Experiment Properties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F5FD8B-DE90-4792-A201-93D0F8CD7C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505"/>
          <a:stretch/>
        </p:blipFill>
        <p:spPr>
          <a:xfrm>
            <a:off x="379820" y="246454"/>
            <a:ext cx="819150" cy="7554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476E19-89C8-4390-9025-FEDB19C021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255"/>
          <a:stretch/>
        </p:blipFill>
        <p:spPr>
          <a:xfrm>
            <a:off x="379820" y="1001946"/>
            <a:ext cx="819150" cy="679930"/>
          </a:xfrm>
          <a:prstGeom prst="rect">
            <a:avLst/>
          </a:prstGeom>
        </p:spPr>
      </p:pic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32BD29BA-A2D7-4EA1-8755-C9A4C3E365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5823534"/>
              </p:ext>
            </p:extLst>
          </p:nvPr>
        </p:nvGraphicFramePr>
        <p:xfrm>
          <a:off x="1357690" y="890851"/>
          <a:ext cx="7324725" cy="558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Worksheet" r:id="rId4" imgW="7324655" imgH="5581710" progId="Excel.Sheet.12">
                  <p:embed/>
                </p:oleObj>
              </mc:Choice>
              <mc:Fallback>
                <p:oleObj name="Worksheet" r:id="rId4" imgW="7324655" imgH="558171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57690" y="890851"/>
                        <a:ext cx="7324725" cy="558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665640C-B682-470E-99CD-13B66953CACA}"/>
              </a:ext>
            </a:extLst>
          </p:cNvPr>
          <p:cNvSpPr txBox="1"/>
          <p:nvPr/>
        </p:nvSpPr>
        <p:spPr>
          <a:xfrm>
            <a:off x="9092725" y="1027906"/>
            <a:ext cx="2264635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features were added to make sure internal validity</a:t>
            </a:r>
          </a:p>
        </p:txBody>
      </p:sp>
    </p:spTree>
    <p:extLst>
      <p:ext uri="{BB962C8B-B14F-4D97-AF65-F5344CB8AC3E}">
        <p14:creationId xmlns:p14="http://schemas.microsoft.com/office/powerpoint/2010/main" val="506439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A7937-D7CE-4C6E-B2DA-84AB0B98E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a given Exp. We measure: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2C036-6919-4A25-8F15-EB861E913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Pressure (time)</a:t>
            </a:r>
          </a:p>
          <a:p>
            <a:r>
              <a:rPr lang="en-US" dirty="0"/>
              <a:t>Produced Oil Rate during WF (time)</a:t>
            </a:r>
          </a:p>
          <a:p>
            <a:r>
              <a:rPr lang="en-US" dirty="0"/>
              <a:t>Produce oil rate during CF (time)</a:t>
            </a:r>
          </a:p>
          <a:p>
            <a:r>
              <a:rPr lang="en-US" dirty="0"/>
              <a:t>Produce water WF &amp; CF (time)</a:t>
            </a:r>
          </a:p>
          <a:p>
            <a:r>
              <a:rPr lang="en-US" dirty="0"/>
              <a:t>Water injection (time)</a:t>
            </a:r>
          </a:p>
          <a:p>
            <a:r>
              <a:rPr lang="en-US" dirty="0"/>
              <a:t>CO</a:t>
            </a:r>
            <a:r>
              <a:rPr lang="en-US" baseline="-25000" dirty="0"/>
              <a:t>2</a:t>
            </a:r>
            <a:r>
              <a:rPr lang="en-US" dirty="0"/>
              <a:t> injection (time)</a:t>
            </a:r>
          </a:p>
          <a:p>
            <a:r>
              <a:rPr lang="en-US" dirty="0"/>
              <a:t>Pressure (time) : usually constant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24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A8FB1C5-9466-4C77-A79A-4E9BBBD0B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81" y="531139"/>
            <a:ext cx="4571429" cy="27523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ACB6349-5264-48B8-BB0A-3B503946C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531139"/>
            <a:ext cx="4584589" cy="27556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CFF782C-9EBB-44DE-B856-982E77ADF3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81" y="3574480"/>
            <a:ext cx="4579620" cy="27508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7AEB88F-E538-4804-A905-FE4E95C917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8589" y="3574480"/>
            <a:ext cx="4572000" cy="27508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5B2733E-7D36-4C30-9BBC-BF44C28A17A8}"/>
              </a:ext>
            </a:extLst>
          </p:cNvPr>
          <p:cNvSpPr txBox="1"/>
          <p:nvPr/>
        </p:nvSpPr>
        <p:spPr>
          <a:xfrm>
            <a:off x="0" y="0"/>
            <a:ext cx="5309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WF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902C5A7-9283-448A-9A5B-239CE5A467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0155" y="1905704"/>
            <a:ext cx="4584589" cy="2755631"/>
          </a:xfrm>
          <a:prstGeom prst="rect">
            <a:avLst/>
          </a:prstGeom>
          <a:ln w="952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069001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229</Words>
  <Application>Microsoft Office PowerPoint</Application>
  <PresentationFormat>Widescreen</PresentationFormat>
  <Paragraphs>43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Worksheet</vt:lpstr>
      <vt:lpstr>Lab Test of CO2 injection in Fractured Ekofisk Chalk</vt:lpstr>
      <vt:lpstr>Research Overview</vt:lpstr>
      <vt:lpstr>PowerPoint Presentation</vt:lpstr>
      <vt:lpstr>Experiment Runs at High Pressure &amp; High Temperature</vt:lpstr>
      <vt:lpstr>Flooding Experiment</vt:lpstr>
      <vt:lpstr>Core Properties</vt:lpstr>
      <vt:lpstr>Experiment Properties</vt:lpstr>
      <vt:lpstr>For a given Exp. We measure: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Test of CO2 injection in Fractured Ekofisk Chalk</dc:title>
  <dc:creator>Mohammad Ghasemi</dc:creator>
  <cp:lastModifiedBy>Adil Rasheed</cp:lastModifiedBy>
  <cp:revision>14</cp:revision>
  <dcterms:created xsi:type="dcterms:W3CDTF">2020-01-12T18:58:01Z</dcterms:created>
  <dcterms:modified xsi:type="dcterms:W3CDTF">2020-01-13T12:36:57Z</dcterms:modified>
</cp:coreProperties>
</file>

<file path=docProps/thumbnail.jpeg>
</file>